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2"/>
  </p:notesMasterIdLst>
  <p:sldIdLst>
    <p:sldId id="258" r:id="rId2"/>
    <p:sldId id="340" r:id="rId3"/>
    <p:sldId id="260" r:id="rId4"/>
    <p:sldId id="388" r:id="rId5"/>
    <p:sldId id="329" r:id="rId6"/>
    <p:sldId id="417" r:id="rId7"/>
    <p:sldId id="416" r:id="rId8"/>
    <p:sldId id="389" r:id="rId9"/>
    <p:sldId id="418" r:id="rId10"/>
    <p:sldId id="419" r:id="rId11"/>
    <p:sldId id="420" r:id="rId12"/>
    <p:sldId id="421" r:id="rId13"/>
    <p:sldId id="430" r:id="rId14"/>
    <p:sldId id="427" r:id="rId15"/>
    <p:sldId id="321" r:id="rId16"/>
    <p:sldId id="423" r:id="rId17"/>
    <p:sldId id="424" r:id="rId18"/>
    <p:sldId id="425" r:id="rId19"/>
    <p:sldId id="314" r:id="rId20"/>
    <p:sldId id="428" r:id="rId21"/>
    <p:sldId id="326" r:id="rId22"/>
    <p:sldId id="406" r:id="rId23"/>
    <p:sldId id="327" r:id="rId24"/>
    <p:sldId id="328" r:id="rId25"/>
    <p:sldId id="390" r:id="rId26"/>
    <p:sldId id="429" r:id="rId27"/>
    <p:sldId id="338" r:id="rId28"/>
    <p:sldId id="415" r:id="rId29"/>
    <p:sldId id="387" r:id="rId30"/>
    <p:sldId id="264" r:id="rId31"/>
  </p:sldIdLst>
  <p:sldSz cx="12239625" cy="6840538"/>
  <p:notesSz cx="6858000" cy="9144000"/>
  <p:embeddedFontLst>
    <p:embeddedFont>
      <p:font typeface="Cambria Math" panose="02040503050406030204" pitchFamily="18" charset="0"/>
      <p:regular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Montserrat Black" panose="00000A00000000000000" pitchFamily="2" charset="0"/>
      <p:bold r:id="rId38"/>
      <p:boldItalic r:id="rId39"/>
    </p:embeddedFont>
    <p:embeddedFont>
      <p:font typeface="Source Sans Pro" panose="020B0503030403020204" pitchFamily="34" charset="0"/>
      <p:regular r:id="rId40"/>
      <p:bold r:id="rId41"/>
      <p:italic r:id="rId42"/>
      <p:boldItalic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91" y="86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291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846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103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2574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698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925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492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931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543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651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935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843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868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43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689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427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389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837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723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8195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5293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452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283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3720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543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Yuj9zNdq3TVplffegiYXO6pQGuV3c10a?usp=shari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ZvcWGTGUWbzqhZ1cbNwq4LgztayuScxc?usp=sharing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19475" y="2578288"/>
            <a:ext cx="6263879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1.3 Начало Работы с данными</a:t>
            </a:r>
            <a:endParaRPr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Способы получения данных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551384" y="1628800"/>
            <a:ext cx="9937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Получить из базы данных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AAD5CBB-6A54-4D0F-839D-C1BBEDF7BDAB}"/>
              </a:ext>
            </a:extLst>
          </p:cNvPr>
          <p:cNvSpPr txBox="1">
            <a:spLocks/>
          </p:cNvSpPr>
          <p:nvPr/>
        </p:nvSpPr>
        <p:spPr>
          <a:xfrm>
            <a:off x="744081" y="3084273"/>
            <a:ext cx="8229600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UCR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 Time Series Classification Archive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AA1F031-A27E-4AF2-9397-755258067DED}"/>
              </a:ext>
            </a:extLst>
          </p:cNvPr>
          <p:cNvSpPr/>
          <p:nvPr/>
        </p:nvSpPr>
        <p:spPr>
          <a:xfrm>
            <a:off x="326306" y="3645864"/>
            <a:ext cx="89418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https://www.cs.ucr.edu/~eamonn/time_series_data_2018/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685A8A9-77EE-4AA1-9048-F5246C8082C5}"/>
              </a:ext>
            </a:extLst>
          </p:cNvPr>
          <p:cNvSpPr/>
          <p:nvPr/>
        </p:nvSpPr>
        <p:spPr>
          <a:xfrm>
            <a:off x="398314" y="4769572"/>
            <a:ext cx="6221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https://archive.ics.uci.edu/ml/index.php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A26A265-D58C-4E0C-8106-11234FEE4685}"/>
              </a:ext>
            </a:extLst>
          </p:cNvPr>
          <p:cNvSpPr txBox="1">
            <a:spLocks/>
          </p:cNvSpPr>
          <p:nvPr/>
        </p:nvSpPr>
        <p:spPr>
          <a:xfrm>
            <a:off x="794568" y="4238355"/>
            <a:ext cx="7208695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UCI 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Machine Learning Repository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2495599" y="2348880"/>
            <a:ext cx="72821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</a:rPr>
              <a:t>«Классические» Базы данных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49" y="4826411"/>
            <a:ext cx="4660085" cy="174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14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Способы получения данных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B749E89-E821-4FB3-85E7-E53EA3B4EAF4}"/>
              </a:ext>
            </a:extLst>
          </p:cNvPr>
          <p:cNvSpPr/>
          <p:nvPr/>
        </p:nvSpPr>
        <p:spPr>
          <a:xfrm>
            <a:off x="638875" y="2227154"/>
            <a:ext cx="21162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2800" b="1" dirty="0">
                <a:solidFill>
                  <a:schemeClr val="bg1"/>
                </a:solidFill>
                <a:latin typeface="Montserrat" panose="020B0604020202020204" charset="-52"/>
                <a:ea typeface="+mj-ea"/>
                <a:cs typeface="Times New Roman" panose="02020603050405020304" pitchFamily="18" charset="0"/>
              </a:rPr>
              <a:t>PhysioNet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4F8005-DD9B-477A-A227-AAF7545298D5}"/>
              </a:ext>
            </a:extLst>
          </p:cNvPr>
          <p:cNvSpPr/>
          <p:nvPr/>
        </p:nvSpPr>
        <p:spPr>
          <a:xfrm>
            <a:off x="2741344" y="2267728"/>
            <a:ext cx="3498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https://physionet.org/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34FB5D-EF0F-4885-A39C-E5786D981A10}"/>
              </a:ext>
            </a:extLst>
          </p:cNvPr>
          <p:cNvSpPr txBox="1">
            <a:spLocks/>
          </p:cNvSpPr>
          <p:nvPr/>
        </p:nvSpPr>
        <p:spPr>
          <a:xfrm>
            <a:off x="839416" y="3645024"/>
            <a:ext cx="1693472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Kaggle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1D67122-3BD4-4333-A379-A600844198BE}"/>
              </a:ext>
            </a:extLst>
          </p:cNvPr>
          <p:cNvSpPr/>
          <p:nvPr/>
        </p:nvSpPr>
        <p:spPr>
          <a:xfrm>
            <a:off x="2495600" y="3645024"/>
            <a:ext cx="40703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https://www.kaggle.com/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0ADDD97-9F5B-493B-A3C5-96CD55B38DD1}"/>
              </a:ext>
            </a:extLst>
          </p:cNvPr>
          <p:cNvSpPr/>
          <p:nvPr/>
        </p:nvSpPr>
        <p:spPr>
          <a:xfrm>
            <a:off x="554816" y="4039352"/>
            <a:ext cx="92384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spc="-5" dirty="0">
                <a:solidFill>
                  <a:schemeClr val="bg1"/>
                </a:solidFill>
                <a:latin typeface="Montserrat" panose="020B0604020202020204" charset="-52"/>
                <a:ea typeface="SimSun" panose="02010600030101010101" pitchFamily="2" charset="-122"/>
              </a:rPr>
              <a:t>Платформа используется для обмена открытыми наборами данных, участия в соревнованиях по машинному обучению или обмена кодом в среде </a:t>
            </a:r>
            <a:r>
              <a:rPr lang="en-US" sz="2400" spc="-5" dirty="0">
                <a:solidFill>
                  <a:schemeClr val="bg1"/>
                </a:solidFill>
                <a:latin typeface="Montserrat" panose="020B0604020202020204" charset="-52"/>
                <a:ea typeface="SimSun" panose="02010600030101010101" pitchFamily="2" charset="-122"/>
              </a:rPr>
              <a:t>Data Science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DDC32EF-8BCB-4206-86CD-7044C9AB8A40}"/>
              </a:ext>
            </a:extLst>
          </p:cNvPr>
          <p:cNvSpPr/>
          <p:nvPr/>
        </p:nvSpPr>
        <p:spPr>
          <a:xfrm>
            <a:off x="543689" y="2665759"/>
            <a:ext cx="61405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spc="-5" dirty="0">
                <a:solidFill>
                  <a:schemeClr val="bg1"/>
                </a:solidFill>
                <a:latin typeface="Montserrat" panose="020B0604020202020204" charset="-52"/>
                <a:ea typeface="SimSun" panose="02010600030101010101" pitchFamily="2" charset="-122"/>
              </a:rPr>
              <a:t>Ресурсы для исследования сложных биомедицинских сигналов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486560" y="1484784"/>
            <a:ext cx="9937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Получить из базы данных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/>
          <a:srcRect l="19783" r="24972" b="11045"/>
          <a:stretch/>
        </p:blipFill>
        <p:spPr>
          <a:xfrm>
            <a:off x="6546344" y="1988840"/>
            <a:ext cx="3384376" cy="1667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432" y="1484784"/>
            <a:ext cx="1883338" cy="3529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E734FB5D-EF0F-4885-A39C-E5786D981A10}"/>
              </a:ext>
            </a:extLst>
          </p:cNvPr>
          <p:cNvSpPr txBox="1">
            <a:spLocks/>
          </p:cNvSpPr>
          <p:nvPr/>
        </p:nvSpPr>
        <p:spPr>
          <a:xfrm>
            <a:off x="767408" y="5589240"/>
            <a:ext cx="2149528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err="1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OpenML</a:t>
            </a:r>
            <a:endParaRPr lang="en-US" sz="2800" b="1" dirty="0">
              <a:solidFill>
                <a:schemeClr val="bg1"/>
              </a:solidFill>
              <a:latin typeface="Montserrat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1D67122-3BD4-4333-A379-A600844198BE}"/>
              </a:ext>
            </a:extLst>
          </p:cNvPr>
          <p:cNvSpPr/>
          <p:nvPr/>
        </p:nvSpPr>
        <p:spPr>
          <a:xfrm>
            <a:off x="2495600" y="5589240"/>
            <a:ext cx="4052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</a:rPr>
              <a:t>https://www.openml.org/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3520" y="5176241"/>
            <a:ext cx="3666381" cy="1664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722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84AFEE-2A0E-4B68-A2D4-47510A3118B2}"/>
              </a:ext>
            </a:extLst>
          </p:cNvPr>
          <p:cNvSpPr/>
          <p:nvPr/>
        </p:nvSpPr>
        <p:spPr>
          <a:xfrm>
            <a:off x="519612" y="1961746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sklearn.datasets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ds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B511B7D-7CAD-4368-BF81-01D6A09AE943}"/>
              </a:ext>
            </a:extLst>
          </p:cNvPr>
          <p:cNvSpPr/>
          <p:nvPr/>
        </p:nvSpPr>
        <p:spPr>
          <a:xfrm>
            <a:off x="983432" y="3933056"/>
            <a:ext cx="4052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https://www.openml.org/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DAB20A9-F537-41BC-A11D-11B92BA75730}"/>
              </a:ext>
            </a:extLst>
          </p:cNvPr>
          <p:cNvSpPr/>
          <p:nvPr/>
        </p:nvSpPr>
        <p:spPr>
          <a:xfrm>
            <a:off x="594987" y="3409601"/>
            <a:ext cx="17700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>
                <a:solidFill>
                  <a:schemeClr val="bg1"/>
                </a:solidFill>
                <a:latin typeface="Montserrat" panose="020B0604020202020204" charset="-52"/>
                <a:ea typeface="+mj-ea"/>
                <a:cs typeface="Times New Roman" panose="02020603050405020304" pitchFamily="18" charset="0"/>
              </a:rPr>
              <a:t>OpenML</a:t>
            </a:r>
            <a:endParaRPr lang="ru-RU" sz="2800" b="1" dirty="0">
              <a:solidFill>
                <a:schemeClr val="bg1"/>
              </a:solidFill>
              <a:latin typeface="Montserrat" panose="020B0604020202020204" charset="-52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7BFCBA-615B-4ECB-A2E8-569013EA1424}"/>
              </a:ext>
            </a:extLst>
          </p:cNvPr>
          <p:cNvSpPr/>
          <p:nvPr/>
        </p:nvSpPr>
        <p:spPr>
          <a:xfrm>
            <a:off x="983432" y="4443052"/>
            <a:ext cx="7742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sklearn.datasets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fetch_openml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1B02069-050A-4139-B422-6F63FD6CFF70}"/>
              </a:ext>
            </a:extLst>
          </p:cNvPr>
          <p:cNvSpPr/>
          <p:nvPr/>
        </p:nvSpPr>
        <p:spPr>
          <a:xfrm>
            <a:off x="479376" y="2564904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ds.load_iris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28A861F-E757-44AF-B865-5549970DC61C}"/>
              </a:ext>
            </a:extLst>
          </p:cNvPr>
          <p:cNvSpPr/>
          <p:nvPr/>
        </p:nvSpPr>
        <p:spPr>
          <a:xfrm>
            <a:off x="1011837" y="5046210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 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fetch_openml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name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version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return_X_y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Courier New" panose="02070309020205020404" pitchFamily="49" charset="0"/>
              </a:rPr>
              <a:t>True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Способы получения данных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11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456848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базы данных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для работы с данными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1.3 Начало Работы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1800808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792162" y="1454953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Google </a:t>
            </a:r>
            <a:r>
              <a:rPr lang="en-US" sz="399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Golab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F16201-95A5-4750-924D-7A5763726345}"/>
              </a:ext>
            </a:extLst>
          </p:cNvPr>
          <p:cNvSpPr txBox="1"/>
          <p:nvPr/>
        </p:nvSpPr>
        <p:spPr>
          <a:xfrm>
            <a:off x="2165508" y="3132397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https://colab.research.google.com/drive/1Yuj9zNdq3TVplffegiYXO6pQGuV3c10a?usp=sharing</a:t>
            </a:r>
            <a:r>
              <a:rPr lang="ru-RU" sz="28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FDCC7-2792-470E-A400-B53D8BBD4C21}"/>
              </a:ext>
            </a:extLst>
          </p:cNvPr>
          <p:cNvSpPr txBox="1"/>
          <p:nvPr/>
        </p:nvSpPr>
        <p:spPr>
          <a:xfrm>
            <a:off x="1192104" y="2567929"/>
            <a:ext cx="8785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latin typeface="Montserrat" panose="00000500000000000000" pitchFamily="2" charset="-52"/>
              </a:rPr>
              <a:t>Введение в </a:t>
            </a:r>
            <a:r>
              <a:rPr lang="tr-TR" sz="2800" b="1" dirty="0">
                <a:latin typeface="Montserrat" panose="00000500000000000000" pitchFamily="2" charset="-52"/>
              </a:rPr>
              <a:t>Pandas. Car Moldova SE</a:t>
            </a:r>
            <a:endParaRPr lang="ru-RU" sz="2800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541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70336" y="5555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Анализ Данных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65B2C67-224F-4281-AF4E-AE897BEB4847}"/>
              </a:ext>
            </a:extLst>
          </p:cNvPr>
          <p:cNvSpPr txBox="1">
            <a:spLocks/>
          </p:cNvSpPr>
          <p:nvPr/>
        </p:nvSpPr>
        <p:spPr>
          <a:xfrm>
            <a:off x="458168" y="1394920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Библиотека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DB0B469-081F-478E-8F2D-3D30A8B868C9}"/>
              </a:ext>
            </a:extLst>
          </p:cNvPr>
          <p:cNvSpPr txBox="1">
            <a:spLocks/>
          </p:cNvSpPr>
          <p:nvPr/>
        </p:nvSpPr>
        <p:spPr>
          <a:xfrm>
            <a:off x="458168" y="1959372"/>
            <a:ext cx="2640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A19AF9F-7F06-4DB0-97AA-5A72AE8B94A9}"/>
              </a:ext>
            </a:extLst>
          </p:cNvPr>
          <p:cNvSpPr txBox="1">
            <a:spLocks/>
          </p:cNvSpPr>
          <p:nvPr/>
        </p:nvSpPr>
        <p:spPr>
          <a:xfrm>
            <a:off x="7425896" y="1171836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Информация о данных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292DF36-63E6-43F5-BEED-D212877E3778}"/>
              </a:ext>
            </a:extLst>
          </p:cNvPr>
          <p:cNvSpPr txBox="1">
            <a:spLocks/>
          </p:cNvSpPr>
          <p:nvPr/>
        </p:nvSpPr>
        <p:spPr>
          <a:xfrm>
            <a:off x="8005916" y="1664094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DF.info()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8" y="2808360"/>
            <a:ext cx="6237107" cy="2664296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6896560" y="2464320"/>
            <a:ext cx="5118656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&lt;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class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'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pandas.core.frame.DataFrame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'&gt;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RangeIndex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entries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, 0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Data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(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total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8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):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#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Count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---  ------     --------------  -----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0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id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int64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1   признак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1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2   признак 2  1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3   признак 3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4   признак 4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5   признак 5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   признак 6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7   цель     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float64(2), int64(1),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(5)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memory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usage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576.0+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bytes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87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1993704" y="617546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 «чистку» данных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669AF6-308E-4DA8-9CD5-A350765D49E3}"/>
              </a:ext>
            </a:extLst>
          </p:cNvPr>
          <p:cNvSpPr txBox="1"/>
          <p:nvPr/>
        </p:nvSpPr>
        <p:spPr>
          <a:xfrm>
            <a:off x="2054822" y="6325156"/>
            <a:ext cx="8136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https://habr.com/ru/company/ods/blog/657525/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BB366-D597-4893-8B04-609846CA74F8}"/>
              </a:ext>
            </a:extLst>
          </p:cNvPr>
          <p:cNvSpPr txBox="1"/>
          <p:nvPr/>
        </p:nvSpPr>
        <p:spPr>
          <a:xfrm>
            <a:off x="314325" y="1309520"/>
            <a:ext cx="112878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Замена значений плюс минус бесконечность в признаках и целевом столбце на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nan</a:t>
            </a:r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Удаление признаков, число пропущенных значений в которых превышает 90%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ну или в целом много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Удаление объектов из таблицы, для которых неизвестно значение целевой переменной (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nan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в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target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Перевод меток в целевом столбце из строкового формата в целочисленный</a:t>
            </a:r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Устранение отступов в строковых объектах в признаках</a:t>
            </a:r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Корректировка столбцов с разными типами данных, заключающееся в детекции столбцов со смешанными типами и их приведение к мажоритарному, какому-либо возможному или удаление столбца из таблицы.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544" y="4273380"/>
            <a:ext cx="5162169" cy="220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 «чистку» данных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683916"/>
            <a:ext cx="5731395" cy="244827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0" y="1772816"/>
            <a:ext cx="5536509" cy="2378804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335360" y="4293096"/>
            <a:ext cx="8072040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1'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335360" y="4653136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6'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35360" y="5013176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index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DF.index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DF.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цель.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isnull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6600056" y="5013176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2'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axis = 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335360" y="5373216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839416" y="5733256"/>
            <a:ext cx="11208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зеленый', ' зеленый', 'красный', 'синий', ' синий '],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=object)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407368" y="6021288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replace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 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3863752" y="6309320"/>
            <a:ext cx="7680548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синий', 'зеленый', 'красный'], 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=object)</a:t>
            </a:r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407368" y="6309320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04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B761638-2E1C-4CEC-8E52-999AF717E7E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 «чистку» данных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996650" y="1722900"/>
            <a:ext cx="10700050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Формат хранения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ваших данных повлияет на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скорость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, с которой вы сможете завершить свое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исследование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810AF-E95A-4D52-A550-251B608602E5}"/>
              </a:ext>
            </a:extLst>
          </p:cNvPr>
          <p:cNvSpPr txBox="1"/>
          <p:nvPr/>
        </p:nvSpPr>
        <p:spPr>
          <a:xfrm>
            <a:off x="2886960" y="6117677"/>
            <a:ext cx="612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https://habr.com/ru/amp/post/664102/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72216E-752A-4E65-8994-60C09CAF3DD3}"/>
              </a:ext>
            </a:extLst>
          </p:cNvPr>
          <p:cNvSpPr txBox="1"/>
          <p:nvPr/>
        </p:nvSpPr>
        <p:spPr>
          <a:xfrm>
            <a:off x="1415480" y="3140968"/>
            <a:ext cx="61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uint16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</a:t>
            </a:r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int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64 vs float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73D68E-7B6C-424C-B924-94CCA6A9BEED}"/>
              </a:ext>
            </a:extLst>
          </p:cNvPr>
          <p:cNvSpPr txBox="1"/>
          <p:nvPr/>
        </p:nvSpPr>
        <p:spPr>
          <a:xfrm>
            <a:off x="1343472" y="3861048"/>
            <a:ext cx="7918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category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bool vs object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631C62-F978-4122-B9E6-7BC2986B225B}"/>
              </a:ext>
            </a:extLst>
          </p:cNvPr>
          <p:cNvSpPr txBox="1"/>
          <p:nvPr/>
        </p:nvSpPr>
        <p:spPr>
          <a:xfrm>
            <a:off x="1919536" y="4581128"/>
            <a:ext cx="3181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.astype(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</a:rPr>
              <a:t>Тип</a:t>
            </a:r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00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Пропуски и Дубликаты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8DC9B7F-0986-459C-982F-E46DCDEB75CC}"/>
              </a:ext>
            </a:extLst>
          </p:cNvPr>
          <p:cNvSpPr txBox="1">
            <a:spLocks/>
          </p:cNvSpPr>
          <p:nvPr/>
        </p:nvSpPr>
        <p:spPr>
          <a:xfrm>
            <a:off x="1146873" y="4136745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Дубликаты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88DB376-27B7-442F-A44E-DFBCE003BCBD}"/>
              </a:ext>
            </a:extLst>
          </p:cNvPr>
          <p:cNvSpPr txBox="1">
            <a:spLocks/>
          </p:cNvSpPr>
          <p:nvPr/>
        </p:nvSpPr>
        <p:spPr>
          <a:xfrm>
            <a:off x="1714385" y="5505836"/>
            <a:ext cx="840503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DF.duplicated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DF.drop_duplicates()</a:t>
            </a:r>
          </a:p>
          <a:p>
            <a:pPr algn="l"/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1271464" y="1546499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Пропуски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1714385" y="2972818"/>
            <a:ext cx="8405038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DF.isna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fillna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value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(columns)</a:t>
            </a:r>
            <a:endParaRPr lang="tr-TR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Заголовок 1">
                <a:extLst>
                  <a:ext uri="{FF2B5EF4-FFF2-40B4-BE49-F238E27FC236}">
                    <a16:creationId xmlns:a16="http://schemas.microsoft.com/office/drawing/2014/main" id="{00711AC7-0158-48C7-8979-DA2F93807F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4028" y="2163197"/>
                <a:ext cx="5557057" cy="16006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ru-RU" sz="28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Категорияльные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Мода</a:t>
                </a:r>
                <a:endParaRPr lang="en-US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r>
                  <a:rPr lang="ru-RU" sz="28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Числовые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Медиана</a:t>
                </a:r>
              </a:p>
            </p:txBody>
          </p:sp>
        </mc:Choice>
        <mc:Fallback xmlns="">
          <p:sp>
            <p:nvSpPr>
              <p:cNvPr id="11" name="Заголовок 1">
                <a:extLst>
                  <a:ext uri="{FF2B5EF4-FFF2-40B4-BE49-F238E27FC236}">
                    <a16:creationId xmlns:a16="http://schemas.microsoft.com/office/drawing/2014/main" id="{00711AC7-0158-48C7-8979-DA2F93807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28" y="2163197"/>
                <a:ext cx="5557057" cy="1600691"/>
              </a:xfrm>
              <a:prstGeom prst="rect">
                <a:avLst/>
              </a:prstGeom>
              <a:blipFill>
                <a:blip r:embed="rId4"/>
                <a:stretch>
                  <a:fillRect l="-2305" b="-41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6109268" y="3614045"/>
            <a:ext cx="5557057" cy="1600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Courier New" panose="02070309020205020404" pitchFamily="49" charset="0"/>
              </a:rPr>
              <a:t>Регрессия и классификация для предсказания пропущенных значений?</a:t>
            </a:r>
          </a:p>
        </p:txBody>
      </p:sp>
    </p:spTree>
    <p:extLst>
      <p:ext uri="{BB962C8B-B14F-4D97-AF65-F5344CB8AC3E}">
        <p14:creationId xmlns:p14="http://schemas.microsoft.com/office/powerpoint/2010/main" val="167981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576236" y="21842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576235" y="306681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  <p:sp>
        <p:nvSpPr>
          <p:cNvPr id="12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76233" y="377372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Тесты «норм»?</a:t>
            </a:r>
          </a:p>
        </p:txBody>
      </p:sp>
    </p:spTree>
    <p:extLst>
      <p:ext uri="{BB962C8B-B14F-4D97-AF65-F5344CB8AC3E}">
        <p14:creationId xmlns:p14="http://schemas.microsoft.com/office/powerpoint/2010/main" val="36936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Первичный Анализ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34588E2-7404-427F-B4AC-424B6044EB62}"/>
              </a:ext>
            </a:extLst>
          </p:cNvPr>
          <p:cNvSpPr/>
          <p:nvPr/>
        </p:nvSpPr>
        <p:spPr>
          <a:xfrm>
            <a:off x="1676490" y="2329576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A7E3FF4-D388-43DC-83F1-7A2F04C17B04}"/>
              </a:ext>
            </a:extLst>
          </p:cNvPr>
          <p:cNvSpPr/>
          <p:nvPr/>
        </p:nvSpPr>
        <p:spPr>
          <a:xfrm>
            <a:off x="5805974" y="2232168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4095195-79B6-4BB7-B7C2-456AB312F089}"/>
              </a:ext>
            </a:extLst>
          </p:cNvPr>
          <p:cNvSpPr txBox="1">
            <a:spLocks/>
          </p:cNvSpPr>
          <p:nvPr/>
        </p:nvSpPr>
        <p:spPr>
          <a:xfrm>
            <a:off x="983432" y="1484784"/>
            <a:ext cx="739214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Получите базовую статистику по данным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395842D-5437-42B1-AF71-1F4B26076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78"/>
          <a:stretch/>
        </p:blipFill>
        <p:spPr>
          <a:xfrm>
            <a:off x="304800" y="2962920"/>
            <a:ext cx="4368800" cy="128262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7D7C657-FD5B-491B-91C8-AC09F85D4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917" y="3046127"/>
            <a:ext cx="7441708" cy="147835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8234" y="5448300"/>
            <a:ext cx="3721391" cy="13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Первичный Анализ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1246064" y="1355999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Агрегация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1322264" y="2433464"/>
            <a:ext cx="8405038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DF.groupby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</a:rPr>
              <a:t>([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</a:rPr>
              <a:t>'target'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</a:rPr>
              <a:t>],).mean()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BBF6D2-EAB4-48EC-83C9-419787F2B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92" y="3284984"/>
            <a:ext cx="7128792" cy="311390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466725" y="2087632"/>
            <a:ext cx="11772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kern="1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Получите статистику по данным по «ключевому слову»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234" y="5448300"/>
            <a:ext cx="3721391" cy="13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5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68934-49F5-4406-8F98-A58380C78AB3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028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5155B2C2-95E7-41B6-A66C-985849451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861" y="4803174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6F08611-EF06-4F36-8EC5-33818A20F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Первичный Анализ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F0FA77-34AA-4BA4-ADF4-9AD589749943}"/>
              </a:ext>
            </a:extLst>
          </p:cNvPr>
          <p:cNvSpPr txBox="1"/>
          <p:nvPr/>
        </p:nvSpPr>
        <p:spPr>
          <a:xfrm>
            <a:off x="774712" y="1907159"/>
            <a:ext cx="1039695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dataset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Sex'</a:t>
            </a:r>
            <a:r>
              <a:rPr lang="en-US" b="0" dirty="0" err="1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'Survived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groupby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'Sex'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as_index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.mean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6EB1A6-557D-470F-B874-F9411C454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120" y="2404600"/>
            <a:ext cx="2000250" cy="1066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6AFC33-EEA1-4FED-BB0E-AE14A4EA1513}"/>
              </a:ext>
            </a:extLst>
          </p:cNvPr>
          <p:cNvSpPr txBox="1"/>
          <p:nvPr/>
        </p:nvSpPr>
        <p:spPr>
          <a:xfrm>
            <a:off x="774712" y="3696596"/>
            <a:ext cx="11332582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dataset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'Embarked'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'Survived'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.groupby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'Embarked'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as_index=</a:t>
            </a:r>
            <a:r>
              <a:rPr lang="tr-TR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.mean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D1D3D81-82E4-473C-B69C-27B193F78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035" y="4059633"/>
            <a:ext cx="20955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0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Первичный Анализ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4635C8-C5E7-423D-8A4C-98E53D245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84" y="1542415"/>
            <a:ext cx="5316742" cy="518382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234" y="5448300"/>
            <a:ext cx="3721391" cy="139223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111325" y="2708723"/>
            <a:ext cx="5715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1200" dirty="0" err="1">
                <a:solidFill>
                  <a:schemeClr val="bg1"/>
                </a:solidFill>
                <a:latin typeface="Courier New" panose="02070309020205020404" pitchFamily="49" charset="0"/>
                <a:ea typeface="+mj-ea"/>
                <a:cs typeface="+mj-cs"/>
              </a:rPr>
              <a:t>DF.groupby</a:t>
            </a:r>
            <a:r>
              <a:rPr lang="en-US" sz="2400" kern="1200" dirty="0">
                <a:solidFill>
                  <a:schemeClr val="bg1"/>
                </a:solidFill>
                <a:latin typeface="Courier New" panose="02070309020205020404" pitchFamily="49" charset="0"/>
                <a:ea typeface="+mj-ea"/>
                <a:cs typeface="+mj-cs"/>
              </a:rPr>
              <a:t>([</a:t>
            </a:r>
            <a:r>
              <a:rPr lang="en-US" sz="2400" kern="1200" dirty="0">
                <a:solidFill>
                  <a:srgbClr val="FF0000"/>
                </a:solidFill>
                <a:latin typeface="Courier New" panose="02070309020205020404" pitchFamily="49" charset="0"/>
                <a:ea typeface="+mj-ea"/>
                <a:cs typeface="+mj-cs"/>
              </a:rPr>
              <a:t>'target'</a:t>
            </a:r>
            <a:r>
              <a:rPr lang="en-US" sz="2400" kern="1200" dirty="0">
                <a:solidFill>
                  <a:schemeClr val="bg1"/>
                </a:solidFill>
                <a:latin typeface="Courier New" panose="02070309020205020404" pitchFamily="49" charset="0"/>
                <a:ea typeface="+mj-ea"/>
                <a:cs typeface="+mj-cs"/>
              </a:rPr>
              <a:t>],).</a:t>
            </a:r>
            <a:r>
              <a:rPr lang="en-US" sz="2400" kern="1200" dirty="0" err="1">
                <a:solidFill>
                  <a:schemeClr val="bg1"/>
                </a:solidFill>
                <a:latin typeface="Courier New" panose="02070309020205020404" pitchFamily="49" charset="0"/>
                <a:ea typeface="+mj-ea"/>
                <a:cs typeface="+mj-cs"/>
              </a:rPr>
              <a:t>corr</a:t>
            </a:r>
            <a:r>
              <a:rPr lang="en-US" sz="2400" kern="1200" dirty="0">
                <a:solidFill>
                  <a:schemeClr val="bg1"/>
                </a:solidFill>
                <a:latin typeface="Courier New" panose="02070309020205020404" pitchFamily="49" charset="0"/>
                <a:ea typeface="+mj-ea"/>
                <a:cs typeface="+mj-cs"/>
              </a:rPr>
              <a:t>()</a:t>
            </a: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6262936" y="17874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Корреляция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Агрегация</a:t>
            </a:r>
          </a:p>
        </p:txBody>
      </p:sp>
    </p:spTree>
    <p:extLst>
      <p:ext uri="{BB962C8B-B14F-4D97-AF65-F5344CB8AC3E}">
        <p14:creationId xmlns:p14="http://schemas.microsoft.com/office/powerpoint/2010/main" val="143882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00CCFEC-06F5-4FBA-A3B7-3EBCE542AE7E}"/>
              </a:ext>
            </a:extLst>
          </p:cNvPr>
          <p:cNvSpPr/>
          <p:nvPr/>
        </p:nvSpPr>
        <p:spPr>
          <a:xfrm>
            <a:off x="551384" y="3212976"/>
            <a:ext cx="5193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seaborn.pairplot(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data = </a:t>
            </a:r>
            <a:r>
              <a:rPr lang="tr-TR" sz="2400" dirty="0">
                <a:solidFill>
                  <a:srgbClr val="04C41F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hue=</a:t>
            </a:r>
            <a:r>
              <a:rPr lang="tr-TR" sz="2000" dirty="0">
                <a:solidFill>
                  <a:srgbClr val="FF0000"/>
                </a:solidFill>
                <a:latin typeface="Courier New" panose="02070309020205020404" pitchFamily="49" charset="0"/>
                <a:ea typeface="+mj-ea"/>
                <a:cs typeface="+mj-cs"/>
              </a:rPr>
              <a:t>'target'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491131"/>
            <a:ext cx="5880957" cy="52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63552" y="1987520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seaborn </a:t>
            </a:r>
            <a:r>
              <a:rPr lang="tr-TR" sz="28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sns</a:t>
            </a:r>
          </a:p>
        </p:txBody>
      </p:sp>
    </p:spTree>
    <p:extLst>
      <p:ext uri="{BB962C8B-B14F-4D97-AF65-F5344CB8AC3E}">
        <p14:creationId xmlns:p14="http://schemas.microsoft.com/office/powerpoint/2010/main" val="290660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Ознакомьтесь с данными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215680" y="6381328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https://en.wikipedia.org/wiki/Anscombe%27s_quartet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-10009" t="4047" r="-91" b="1980"/>
          <a:stretch/>
        </p:blipFill>
        <p:spPr>
          <a:xfrm>
            <a:off x="1775520" y="2132856"/>
            <a:ext cx="6959385" cy="432048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495600" y="162880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Anscombe's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quartet</a:t>
            </a:r>
          </a:p>
        </p:txBody>
      </p:sp>
    </p:spTree>
    <p:extLst>
      <p:ext uri="{BB962C8B-B14F-4D97-AF65-F5344CB8AC3E}">
        <p14:creationId xmlns:p14="http://schemas.microsoft.com/office/powerpoint/2010/main" val="231735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  <p:pic>
        <p:nvPicPr>
          <p:cNvPr id="8" name="Picture 2" descr="The Datasaurus Dozen (Revolutions)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988840"/>
            <a:ext cx="932720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1703512" y="6165304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https://blog.revolutionanalytics.com/2017/05/the-datasaurus-dozen.html</a:t>
            </a:r>
          </a:p>
        </p:txBody>
      </p:sp>
    </p:spTree>
    <p:extLst>
      <p:ext uri="{BB962C8B-B14F-4D97-AF65-F5344CB8AC3E}">
        <p14:creationId xmlns:p14="http://schemas.microsoft.com/office/powerpoint/2010/main" val="340735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792162" y="1454953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Google </a:t>
            </a:r>
            <a:r>
              <a:rPr lang="en-US" sz="399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Golab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F16201-95A5-4750-924D-7A5763726345}"/>
              </a:ext>
            </a:extLst>
          </p:cNvPr>
          <p:cNvSpPr txBox="1"/>
          <p:nvPr/>
        </p:nvSpPr>
        <p:spPr>
          <a:xfrm>
            <a:off x="2165508" y="3132397"/>
            <a:ext cx="829659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https://colab.research.google.com/drive/1ZvcWGTGUWbzqhZ1cbNwq4LgztayuScxc?usp=sharing</a:t>
            </a:r>
            <a:endParaRPr lang="ru-RU" sz="2800" dirty="0"/>
          </a:p>
          <a:p>
            <a:endParaRPr lang="ru-RU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FDCC7-2792-470E-A400-B53D8BBD4C21}"/>
              </a:ext>
            </a:extLst>
          </p:cNvPr>
          <p:cNvSpPr txBox="1"/>
          <p:nvPr/>
        </p:nvSpPr>
        <p:spPr>
          <a:xfrm>
            <a:off x="1192104" y="2567929"/>
            <a:ext cx="8785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dirty="0">
                <a:latin typeface="Montserrat" panose="00000500000000000000" pitchFamily="2" charset="-52"/>
              </a:rPr>
              <a:t>EDA. Car Moldova SE</a:t>
            </a:r>
            <a:endParaRPr lang="ru-RU" sz="2800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3003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283228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базы данных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для работы с данными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1.3 Начало Работы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3135027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373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базы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Классические базы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Physionet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– для биомедицинских сигналов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Kaggle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–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разные соревнования 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OpenML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Pandas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 для работы с данными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Pandas is love, Pandas is live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Анализ корректности данных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Первичный анализ данных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Визуализация</a:t>
            </a:r>
            <a:endParaRPr lang="tr-TR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базы данных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 </a:t>
            </a: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для работы с данными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1.3 Начало Работы с данными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97;p31"/>
          <p:cNvSpPr txBox="1"/>
          <p:nvPr/>
        </p:nvSpPr>
        <p:spPr>
          <a:xfrm>
            <a:off x="1292238" y="2011824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433699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базы данных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для работы с данными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1.3 Начало Работы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789886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41400" y="1774810"/>
            <a:ext cx="1019810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Табличные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Другие (изображение / видео, временной ряд, текст)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Объекты (Скаляры Векторы Матрицы Тензоры)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Операции (Сложение Умножение Размерность данных)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Математический Анализ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Функции (Линейные и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Нелинейные)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Производные (обучим простые модельки и нейронные сети)</a:t>
            </a: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138853" y="5181904"/>
            <a:ext cx="207100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регрессии, регуляризация,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201273" y="3268427"/>
            <a:ext cx="1756724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База (своими руками)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5990472" y="5123116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классификации,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. Отбор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моделей 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конструирование признаков. Некоторые прикольные фишки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8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283A49-32AC-4B33-8A5B-970C45FB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29" y="935063"/>
            <a:ext cx="8742495" cy="49704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359DDA-094D-45F4-ABB0-A5A16BEBFFEE}"/>
              </a:ext>
            </a:extLst>
          </p:cNvPr>
          <p:cNvSpPr txBox="1"/>
          <p:nvPr/>
        </p:nvSpPr>
        <p:spPr>
          <a:xfrm>
            <a:off x="1763712" y="5988340"/>
            <a:ext cx="9886648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AutoML</a:t>
            </a:r>
            <a:r>
              <a:rPr lang="ru-RU" dirty="0">
                <a:solidFill>
                  <a:schemeClr val="bg1"/>
                </a:solidFill>
              </a:rPr>
              <a:t> и перспективные методы ИИ, спикер Савченко Максим/Рыжков Александр</a:t>
            </a:r>
          </a:p>
          <a:p>
            <a:r>
              <a:rPr lang="ru-RU" dirty="0">
                <a:solidFill>
                  <a:schemeClr val="bg1"/>
                </a:solidFill>
              </a:rPr>
              <a:t>Летняя Цифровая Школа Сбербанка</a:t>
            </a:r>
          </a:p>
        </p:txBody>
      </p:sp>
    </p:spTree>
    <p:extLst>
      <p:ext uri="{BB962C8B-B14F-4D97-AF65-F5344CB8AC3E}">
        <p14:creationId xmlns:p14="http://schemas.microsoft.com/office/powerpoint/2010/main" val="50025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456848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базы данных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для работы с данными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1.3 Начало Работы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3706773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1856162" y="845909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Mongolian Baiti" panose="03000500000000000000" pitchFamily="66" charset="0"/>
              </a:rPr>
              <a:t>Способы получения данных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Mongolian Baiti" panose="03000500000000000000" pitchFamily="66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560018" y="1889671"/>
            <a:ext cx="4104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cs typeface="Mongolian Baiti" panose="03000500000000000000" pitchFamily="66" charset="0"/>
              </a:rPr>
              <a:t>Получить самим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  <a:cs typeface="Mongolian Baiti" panose="03000500000000000000" pitchFamily="66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776042" y="2681759"/>
            <a:ext cx="26642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Tx/>
              <a:buChar char="-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cs typeface="Mongolian Baiti" panose="03000500000000000000" pitchFamily="66" charset="0"/>
              </a:rPr>
              <a:t>Дорого</a:t>
            </a:r>
          </a:p>
          <a:p>
            <a:pPr marL="457200" indent="-457200">
              <a:buClr>
                <a:schemeClr val="bg2"/>
              </a:buClr>
              <a:buFontTx/>
              <a:buChar char="-"/>
            </a:pPr>
            <a:endParaRPr lang="ru-RU" sz="2800" dirty="0">
              <a:solidFill>
                <a:schemeClr val="bg1"/>
              </a:solidFill>
              <a:latin typeface="Montserrat" panose="020B0604020202020204" charset="-52"/>
              <a:cs typeface="Mongolian Baiti" panose="03000500000000000000" pitchFamily="66" charset="0"/>
            </a:endParaRPr>
          </a:p>
          <a:p>
            <a:pPr marL="457200" indent="-457200">
              <a:buClr>
                <a:schemeClr val="bg2"/>
              </a:buClr>
              <a:buFontTx/>
              <a:buChar char="-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cs typeface="Mongolian Baiti" panose="03000500000000000000" pitchFamily="66" charset="0"/>
              </a:rPr>
              <a:t>Долго </a:t>
            </a:r>
          </a:p>
        </p:txBody>
      </p:sp>
    </p:spTree>
    <p:extLst>
      <p:ext uri="{BB962C8B-B14F-4D97-AF65-F5344CB8AC3E}">
        <p14:creationId xmlns:p14="http://schemas.microsoft.com/office/powerpoint/2010/main" val="383767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728</TotalTime>
  <Words>1295</Words>
  <Application>Microsoft Office PowerPoint</Application>
  <PresentationFormat>Произвольный</PresentationFormat>
  <Paragraphs>258</Paragraphs>
  <Slides>30</Slides>
  <Notes>30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9" baseType="lpstr">
      <vt:lpstr>Montserrat Black</vt:lpstr>
      <vt:lpstr>Cambria Math</vt:lpstr>
      <vt:lpstr>Montserrat</vt:lpstr>
      <vt:lpstr>Verdana</vt:lpstr>
      <vt:lpstr>Courier New</vt:lpstr>
      <vt:lpstr>Arial</vt:lpstr>
      <vt:lpstr>Source Sans Pro</vt:lpstr>
      <vt:lpstr>Wingdings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Способы получения данных</vt:lpstr>
      <vt:lpstr>Способы получения данных</vt:lpstr>
      <vt:lpstr>Способы получения данных</vt:lpstr>
      <vt:lpstr>Способы получения данных</vt:lpstr>
      <vt:lpstr>Презентация PowerPoint</vt:lpstr>
      <vt:lpstr>Презентация PowerPoint</vt:lpstr>
      <vt:lpstr>Презентация PowerPoint</vt:lpstr>
      <vt:lpstr>Про «чистку» данных</vt:lpstr>
      <vt:lpstr>Про «чистку» данных</vt:lpstr>
      <vt:lpstr>Презентация PowerPoint</vt:lpstr>
      <vt:lpstr>Пропуски и Дубликаты</vt:lpstr>
      <vt:lpstr>Первичный Анализ</vt:lpstr>
      <vt:lpstr>Первичный Анализ</vt:lpstr>
      <vt:lpstr>Первичный Анализ</vt:lpstr>
      <vt:lpstr>Первичный Анализ</vt:lpstr>
      <vt:lpstr>Визуализация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Artemiy Firsov</cp:lastModifiedBy>
  <cp:revision>71</cp:revision>
  <dcterms:modified xsi:type="dcterms:W3CDTF">2023-11-14T13:26:45Z</dcterms:modified>
</cp:coreProperties>
</file>